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24"/>
  </p:notesMasterIdLst>
  <p:sldIdLst>
    <p:sldId id="256" r:id="rId5"/>
    <p:sldId id="257" r:id="rId6"/>
    <p:sldId id="280" r:id="rId7"/>
    <p:sldId id="281" r:id="rId8"/>
    <p:sldId id="258" r:id="rId9"/>
    <p:sldId id="276" r:id="rId10"/>
    <p:sldId id="277" r:id="rId11"/>
    <p:sldId id="271" r:id="rId12"/>
    <p:sldId id="259" r:id="rId13"/>
    <p:sldId id="261" r:id="rId14"/>
    <p:sldId id="262" r:id="rId15"/>
    <p:sldId id="263" r:id="rId16"/>
    <p:sldId id="264" r:id="rId17"/>
    <p:sldId id="273" r:id="rId18"/>
    <p:sldId id="274" r:id="rId19"/>
    <p:sldId id="278" r:id="rId20"/>
    <p:sldId id="279" r:id="rId21"/>
    <p:sldId id="267" r:id="rId22"/>
    <p:sldId id="275" r:id="rId23"/>
  </p:sldIdLst>
  <p:sldSz cx="9144000" cy="5143500" type="screen16x9"/>
  <p:notesSz cx="6858000" cy="9144000"/>
  <p:embeddedFontLst>
    <p:embeddedFont>
      <p:font typeface="Economica" panose="020B0604020202020204" charset="0"/>
      <p:regular r:id="rId25"/>
      <p:bold r:id="rId26"/>
      <p:italic r:id="rId27"/>
      <p:bold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AC8135-456D-47F3-96B4-853EC011CD4B}" v="107" dt="2025-06-01T20:12:24.9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013748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16b2adad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16b2adad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39B48C7F-91F2-21DB-1034-CA0473134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4191A6CD-165B-1C4C-CAD6-4CADC8CC94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C829BD95-68C7-5704-CBDA-3834A5E87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09938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A0DC04FE-0663-2D18-3125-6324F6B03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49CF675A-A24B-31D8-4931-1BE638FC72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1653846E-2773-6444-379F-A85A9B4355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46049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1771B442-23E1-BBCD-542B-AFED17384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D95E2509-1F90-6A25-AE0A-E6C56AFECB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FC257BED-97F3-9F97-EC39-80BF26ABEC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93464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>
          <a:extLst>
            <a:ext uri="{FF2B5EF4-FFF2-40B4-BE49-F238E27FC236}">
              <a16:creationId xmlns:a16="http://schemas.microsoft.com/office/drawing/2014/main" id="{B6E3F02F-6E5D-0E87-B3AF-FD933076C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>
            <a:extLst>
              <a:ext uri="{FF2B5EF4-FFF2-40B4-BE49-F238E27FC236}">
                <a16:creationId xmlns:a16="http://schemas.microsoft.com/office/drawing/2014/main" id="{749F7AFA-DD9E-26B0-CDEB-1B66F1E1FD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>
            <a:extLst>
              <a:ext uri="{FF2B5EF4-FFF2-40B4-BE49-F238E27FC236}">
                <a16:creationId xmlns:a16="http://schemas.microsoft.com/office/drawing/2014/main" id="{43B799E1-E702-7CED-E567-B7625BFB2C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16633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>
          <a:extLst>
            <a:ext uri="{FF2B5EF4-FFF2-40B4-BE49-F238E27FC236}">
              <a16:creationId xmlns:a16="http://schemas.microsoft.com/office/drawing/2014/main" id="{4F8EC6BD-C605-823E-FB09-2B9C7DBC9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>
            <a:extLst>
              <a:ext uri="{FF2B5EF4-FFF2-40B4-BE49-F238E27FC236}">
                <a16:creationId xmlns:a16="http://schemas.microsoft.com/office/drawing/2014/main" id="{5C880DC7-70C6-CD99-5810-AAB3DC4AA1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>
            <a:extLst>
              <a:ext uri="{FF2B5EF4-FFF2-40B4-BE49-F238E27FC236}">
                <a16:creationId xmlns:a16="http://schemas.microsoft.com/office/drawing/2014/main" id="{78411948-DADC-8409-A2EE-045EF79315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8539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064F93F5-684D-6302-7E00-C0C9B310D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>
            <a:extLst>
              <a:ext uri="{FF2B5EF4-FFF2-40B4-BE49-F238E27FC236}">
                <a16:creationId xmlns:a16="http://schemas.microsoft.com/office/drawing/2014/main" id="{E43C5EDB-1BB6-06D6-C39C-91B9F8A4FA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>
            <a:extLst>
              <a:ext uri="{FF2B5EF4-FFF2-40B4-BE49-F238E27FC236}">
                <a16:creationId xmlns:a16="http://schemas.microsoft.com/office/drawing/2014/main" id="{7328F099-9002-3CB2-5071-C2555BA924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374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398DAF8C-95C6-69BD-8229-413AF69DC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>
            <a:extLst>
              <a:ext uri="{FF2B5EF4-FFF2-40B4-BE49-F238E27FC236}">
                <a16:creationId xmlns:a16="http://schemas.microsoft.com/office/drawing/2014/main" id="{0C09ECBB-6A60-7AC9-5AA2-CD6548C7A7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>
            <a:extLst>
              <a:ext uri="{FF2B5EF4-FFF2-40B4-BE49-F238E27FC236}">
                <a16:creationId xmlns:a16="http://schemas.microsoft.com/office/drawing/2014/main" id="{E24664F5-C2C0-F008-5A70-165B457FC6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980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752C5E4D-E38E-852D-75E8-E0CFC17B7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>
            <a:extLst>
              <a:ext uri="{FF2B5EF4-FFF2-40B4-BE49-F238E27FC236}">
                <a16:creationId xmlns:a16="http://schemas.microsoft.com/office/drawing/2014/main" id="{21AD57B4-A587-4766-79CF-473DB6E3B6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>
            <a:extLst>
              <a:ext uri="{FF2B5EF4-FFF2-40B4-BE49-F238E27FC236}">
                <a16:creationId xmlns:a16="http://schemas.microsoft.com/office/drawing/2014/main" id="{641FDB6C-E2CC-9E0A-BDD3-0170FF075E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1891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406EF441-AF45-E713-D4C0-0E73F1962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>
            <a:extLst>
              <a:ext uri="{FF2B5EF4-FFF2-40B4-BE49-F238E27FC236}">
                <a16:creationId xmlns:a16="http://schemas.microsoft.com/office/drawing/2014/main" id="{636CB5FE-C521-0EEC-49FA-9F146B87D9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>
            <a:extLst>
              <a:ext uri="{FF2B5EF4-FFF2-40B4-BE49-F238E27FC236}">
                <a16:creationId xmlns:a16="http://schemas.microsoft.com/office/drawing/2014/main" id="{0908C78D-F657-02FB-0A5C-1C4CE259D2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8808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>
          <a:extLst>
            <a:ext uri="{FF2B5EF4-FFF2-40B4-BE49-F238E27FC236}">
              <a16:creationId xmlns:a16="http://schemas.microsoft.com/office/drawing/2014/main" id="{B5AB77E0-5173-0DF3-1F72-803243E7A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>
            <a:extLst>
              <a:ext uri="{FF2B5EF4-FFF2-40B4-BE49-F238E27FC236}">
                <a16:creationId xmlns:a16="http://schemas.microsoft.com/office/drawing/2014/main" id="{1BE5107D-1156-11E0-7769-16AA4BFED0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>
            <a:extLst>
              <a:ext uri="{FF2B5EF4-FFF2-40B4-BE49-F238E27FC236}">
                <a16:creationId xmlns:a16="http://schemas.microsoft.com/office/drawing/2014/main" id="{A2A0A994-3B02-CA5A-0B9F-67575AB384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23861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6b2ada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16b2ada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6F0A8D-325A-D970-66DD-68CEC800F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90" y="133010"/>
            <a:ext cx="7703820" cy="4877481"/>
          </a:xfrm>
          <a:prstGeom prst="rect">
            <a:avLst/>
          </a:prstGeom>
        </p:spPr>
      </p:pic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1270792" y="554063"/>
            <a:ext cx="5899628" cy="9927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err="1"/>
              <a:t>Вебсистема</a:t>
            </a:r>
            <a:r>
              <a:rPr lang="ru-RU" sz="2400" dirty="0"/>
              <a:t> для </a:t>
            </a:r>
            <a:r>
              <a:rPr lang="ru-RU" sz="2400" dirty="0" err="1"/>
              <a:t>керування</a:t>
            </a:r>
            <a:r>
              <a:rPr lang="ru-RU" sz="2400" dirty="0"/>
              <a:t> </a:t>
            </a:r>
            <a:r>
              <a:rPr lang="ru-RU" sz="2400" dirty="0" err="1"/>
              <a:t>колекціями</a:t>
            </a:r>
            <a:r>
              <a:rPr lang="ru-RU" sz="2400" dirty="0"/>
              <a:t> </a:t>
            </a:r>
            <a:r>
              <a:rPr lang="ru-RU" sz="2400" dirty="0" err="1"/>
              <a:t>музичних</a:t>
            </a:r>
            <a:r>
              <a:rPr lang="ru-RU" sz="2400" dirty="0"/>
              <a:t> </a:t>
            </a:r>
            <a:r>
              <a:rPr lang="ru-RU" sz="2400" dirty="0" err="1"/>
              <a:t>творів</a:t>
            </a:r>
            <a:r>
              <a:rPr lang="ru-RU" sz="2400" dirty="0"/>
              <a:t> та </a:t>
            </a:r>
            <a:r>
              <a:rPr lang="ru-RU" sz="2400" dirty="0" err="1"/>
              <a:t>їх</a:t>
            </a:r>
            <a:r>
              <a:rPr lang="ru-RU" sz="2400" dirty="0"/>
              <a:t> </a:t>
            </a:r>
            <a:r>
              <a:rPr lang="ru-RU" sz="2400" dirty="0" err="1"/>
              <a:t>прослуховування</a:t>
            </a:r>
            <a:r>
              <a:rPr lang="ru-RU" sz="2400" dirty="0"/>
              <a:t> </a:t>
            </a:r>
            <a:endParaRPr lang="uk-UA" sz="24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827728" y="2300159"/>
            <a:ext cx="5899628" cy="28433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Шпак Денис Олександрович,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Проценко Артем Романович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/>
              <a:t>ПЗПІ-22-3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Керівник: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ст. викл. кат. ПІ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Олександр Олександрович Олійник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1 червня 2025</a:t>
            </a:r>
            <a:endParaRPr dirty="0"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287" y="148649"/>
            <a:ext cx="2133975" cy="3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68504" y="170825"/>
            <a:ext cx="1924921" cy="4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68925" y="34965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Архітектура створеного програмного забезпечення</a:t>
            </a:r>
            <a:endParaRPr sz="3200" dirty="0"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1188821"/>
            <a:ext cx="8520600" cy="2811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>
              <a:buNone/>
            </a:pPr>
            <a:r>
              <a:rPr lang="en-US" dirty="0"/>
              <a:t>Frontend:</a:t>
            </a:r>
          </a:p>
          <a:p>
            <a:r>
              <a:rPr lang="uk-UA" dirty="0"/>
              <a:t>Мова: </a:t>
            </a:r>
            <a:r>
              <a:rPr lang="en-US" dirty="0"/>
              <a:t>TypeScript</a:t>
            </a:r>
          </a:p>
          <a:p>
            <a:r>
              <a:rPr lang="uk-UA" dirty="0"/>
              <a:t>Бібліотека: </a:t>
            </a:r>
            <a:r>
              <a:rPr lang="en-US" dirty="0"/>
              <a:t>React</a:t>
            </a:r>
          </a:p>
          <a:p>
            <a:r>
              <a:rPr lang="uk-UA" dirty="0"/>
              <a:t>Використання екосистеми </a:t>
            </a:r>
            <a:r>
              <a:rPr lang="en-US" dirty="0"/>
              <a:t>Node.js </a:t>
            </a:r>
            <a:r>
              <a:rPr lang="uk-UA" dirty="0"/>
              <a:t>для розробки клієнтської частини.</a:t>
            </a:r>
          </a:p>
          <a:p>
            <a:pPr>
              <a:buNone/>
            </a:pPr>
            <a:r>
              <a:rPr lang="en-US" dirty="0"/>
              <a:t>Backend:</a:t>
            </a:r>
          </a:p>
          <a:p>
            <a:r>
              <a:rPr lang="uk-UA" dirty="0"/>
              <a:t>Мова: </a:t>
            </a:r>
            <a:r>
              <a:rPr lang="en-US" dirty="0"/>
              <a:t>G</a:t>
            </a:r>
            <a:r>
              <a:rPr lang="uk-UA" dirty="0"/>
              <a:t>о</a:t>
            </a:r>
            <a:endParaRPr lang="en-US" dirty="0"/>
          </a:p>
          <a:p>
            <a:r>
              <a:rPr lang="uk-UA" dirty="0"/>
              <a:t>Фреймворки та бібліотеки: </a:t>
            </a:r>
            <a:r>
              <a:rPr lang="en-US" dirty="0"/>
              <a:t>go-chi,</a:t>
            </a:r>
            <a:r>
              <a:rPr lang="uk-UA" dirty="0"/>
              <a:t> </a:t>
            </a:r>
            <a:r>
              <a:rPr lang="en-US" dirty="0"/>
              <a:t>go-</a:t>
            </a:r>
            <a:r>
              <a:rPr lang="en-US" dirty="0" err="1"/>
              <a:t>postgre</a:t>
            </a:r>
            <a:r>
              <a:rPr lang="en-US" dirty="0"/>
              <a:t>-driver </a:t>
            </a:r>
            <a:r>
              <a:rPr lang="uk-UA" dirty="0"/>
              <a:t>для роботи з </a:t>
            </a:r>
            <a:r>
              <a:rPr lang="en-US" dirty="0" err="1"/>
              <a:t>Postgresql</a:t>
            </a:r>
            <a:endParaRPr lang="en-US" dirty="0"/>
          </a:p>
          <a:p>
            <a:pPr>
              <a:buNone/>
            </a:pPr>
            <a:r>
              <a:rPr lang="uk-UA" dirty="0"/>
              <a:t>База даних: </a:t>
            </a:r>
            <a:r>
              <a:rPr lang="en-US" dirty="0"/>
              <a:t>PostgreSQL</a:t>
            </a: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A55726-B906-08A2-C43F-1B00FCF5F354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10</a:t>
            </a:fld>
            <a:endParaRPr lang="uk-UA" dirty="0"/>
          </a:p>
        </p:txBody>
      </p:sp>
      <p:pic>
        <p:nvPicPr>
          <p:cNvPr id="4" name="Picture 3" descr="A blue and black logo&#10;&#10;AI-generated content may be incorrect.">
            <a:extLst>
              <a:ext uri="{FF2B5EF4-FFF2-40B4-BE49-F238E27FC236}">
                <a16:creationId xmlns:a16="http://schemas.microsoft.com/office/drawing/2014/main" id="{0D4DD95B-B822-4DF7-FF1E-D731816E2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9707" y="3554934"/>
            <a:ext cx="1784608" cy="1577721"/>
          </a:xfrm>
          <a:prstGeom prst="rect">
            <a:avLst/>
          </a:prstGeom>
        </p:spPr>
      </p:pic>
      <p:pic>
        <p:nvPicPr>
          <p:cNvPr id="6" name="Picture 5" descr="A blue square with white letters on it&#10;&#10;AI-generated content may be incorrect.">
            <a:extLst>
              <a:ext uri="{FF2B5EF4-FFF2-40B4-BE49-F238E27FC236}">
                <a16:creationId xmlns:a16="http://schemas.microsoft.com/office/drawing/2014/main" id="{579DEFEB-3AFD-0844-C8D6-130C8C3BB8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8000" t="8741" r="16444" b="8592"/>
          <a:stretch/>
        </p:blipFill>
        <p:spPr>
          <a:xfrm>
            <a:off x="6012085" y="3833255"/>
            <a:ext cx="1079637" cy="1021080"/>
          </a:xfrm>
          <a:prstGeom prst="rect">
            <a:avLst/>
          </a:prstGeom>
        </p:spPr>
      </p:pic>
      <p:pic>
        <p:nvPicPr>
          <p:cNvPr id="8" name="Picture 7" descr="A blue elephant with white outline&#10;&#10;AI-generated content may be incorrect.">
            <a:extLst>
              <a:ext uri="{FF2B5EF4-FFF2-40B4-BE49-F238E27FC236}">
                <a16:creationId xmlns:a16="http://schemas.microsoft.com/office/drawing/2014/main" id="{8D73DABA-5F67-7CC0-E63D-4D9DF26B62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32082" y="3781518"/>
            <a:ext cx="1090477" cy="11245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312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Опис програмного забезпечення, що було використано у дослідженні</a:t>
            </a:r>
            <a:endParaRPr sz="3200" dirty="0"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311700" y="1252349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Bef>
                <a:spcPts val="1500"/>
              </a:spcBef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Розробка системи здійснювалася з урахуванням принципів модульності, масштабованості та безпеки.</a:t>
            </a:r>
          </a:p>
          <a:p>
            <a:pPr marL="0" lvl="0" indent="0">
              <a:spcBef>
                <a:spcPts val="1500"/>
              </a:spcBef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Робота проходила етапи: аналіз вимог,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проєктування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 (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UML), 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реалізація, тестування.</a:t>
            </a:r>
          </a:p>
          <a:p>
            <a:pPr marL="0" lvl="0" indent="0">
              <a:spcBef>
                <a:spcPts val="1500"/>
              </a:spcBef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Особлива увага приділялася зручності взаємодії користувача з інтерфейсом та ефективному управлінню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медіаконтентом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26AFC1-F793-030A-440F-FC50C3AEF71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11</a:t>
            </a:fld>
            <a:endParaRPr lang="uk-UA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Дизайн системи</a:t>
            </a:r>
            <a:endParaRPr sz="3200" dirty="0"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311700" y="690535"/>
            <a:ext cx="8520600" cy="39158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Методи, використані під час розробки: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Збір вимог, вивчення існуючих аналогів, визначення цільової аудиторії.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Проєктування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 системи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Розробка архітектури (клієнт-серверна модель)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Визначення структури бази даних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Побудова діаграм 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UML (Use Case, Class, Sequence)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Ітераційна розробка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Розробка в кілька етапів із поступовим нарощенням функціоналу та тестуванням.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Тестування та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рефакторинг</a:t>
            </a:r>
            <a:endParaRPr lang="uk-UA" dirty="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Ручне тестування функцій, перевірка 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API, 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оптимізація коду.</a:t>
            </a: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08" y="4469362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12</a:t>
            </a:fld>
            <a:endParaRPr lang="uk-UA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268925" y="-15299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Приклад реалізації</a:t>
            </a:r>
            <a:endParaRPr sz="3200" dirty="0"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800C66-AABB-EFA8-12F4-0C56A124371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13</a:t>
            </a:fld>
            <a:endParaRPr lang="uk-UA" dirty="0"/>
          </a:p>
        </p:txBody>
      </p:sp>
      <p:pic>
        <p:nvPicPr>
          <p:cNvPr id="5" name="Picture 4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F3D72313-2CB7-3C94-379E-9EFA441F0A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2859" r="35803"/>
          <a:stretch/>
        </p:blipFill>
        <p:spPr>
          <a:xfrm>
            <a:off x="268925" y="660818"/>
            <a:ext cx="4847310" cy="20834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EE8F63B-8342-9714-0195-91A0F1E3F2B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3775"/>
          <a:stretch/>
        </p:blipFill>
        <p:spPr>
          <a:xfrm>
            <a:off x="5296532" y="645701"/>
            <a:ext cx="3441383" cy="35642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0D658E-E8E1-7CF3-9D36-5BCA521BE26B}"/>
              </a:ext>
            </a:extLst>
          </p:cNvPr>
          <p:cNvSpPr txBox="1"/>
          <p:nvPr/>
        </p:nvSpPr>
        <p:spPr>
          <a:xfrm>
            <a:off x="1016480" y="2744293"/>
            <a:ext cx="3352200" cy="733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Підрахунок індивідуального</a:t>
            </a:r>
          </a:p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ранжування творів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ABAFC7-E0B6-641E-2827-E9020A45E61A}"/>
              </a:ext>
            </a:extLst>
          </p:cNvPr>
          <p:cNvSpPr txBox="1"/>
          <p:nvPr/>
        </p:nvSpPr>
        <p:spPr>
          <a:xfrm>
            <a:off x="5529986" y="4207588"/>
            <a:ext cx="3063660" cy="733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Підрахунок колективного</a:t>
            </a:r>
          </a:p>
          <a:p>
            <a:pPr algn="ctr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ранжування творів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CAEF183A-8EEB-E6AB-CC7E-8819BDB25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7348468B-B37D-5DF0-4445-D7D975ADD3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7640" y="-188884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54B39E68-842E-2437-A3E8-073FF53F051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4E37475-197C-B380-F62A-BE8DDBA31136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14</a:t>
            </a:fld>
            <a:endParaRPr lang="uk-UA" dirty="0"/>
          </a:p>
        </p:txBody>
      </p:sp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69768D24-6A68-B1C2-77FF-2808FACC27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25" y="571623"/>
            <a:ext cx="4963608" cy="2362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3F267CA-A305-441B-CE6A-A74BF2152F2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6702" y="2398992"/>
            <a:ext cx="4968372" cy="23695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DD3895-88FD-F0E6-5209-1C2E7D899164}"/>
              </a:ext>
            </a:extLst>
          </p:cNvPr>
          <p:cNvSpPr txBox="1"/>
          <p:nvPr/>
        </p:nvSpPr>
        <p:spPr>
          <a:xfrm>
            <a:off x="268925" y="2978649"/>
            <a:ext cx="2954655" cy="401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перегляду пісні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57841A-28E6-A722-2561-74994162CAAD}"/>
              </a:ext>
            </a:extLst>
          </p:cNvPr>
          <p:cNvSpPr txBox="1"/>
          <p:nvPr/>
        </p:nvSpPr>
        <p:spPr>
          <a:xfrm>
            <a:off x="3906702" y="4606349"/>
            <a:ext cx="2521844" cy="401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листування</a:t>
            </a:r>
          </a:p>
        </p:txBody>
      </p:sp>
    </p:spTree>
    <p:extLst>
      <p:ext uri="{BB962C8B-B14F-4D97-AF65-F5344CB8AC3E}">
        <p14:creationId xmlns:p14="http://schemas.microsoft.com/office/powerpoint/2010/main" val="2011902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E798BC98-88CB-812E-44F0-A157589C5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B4033DD2-6719-A2D6-9951-EBE8FC2B0E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213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Інтерфейс користувача </a:t>
            </a:r>
            <a:endParaRPr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5F6536F4-9BD3-FE3D-6FB1-FFCF9FB0459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67ED20-FC61-14D4-5534-18E8D34110C1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15</a:t>
            </a:fld>
            <a:endParaRPr lang="uk-UA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709DD44-815F-8ED9-E800-16B19DC8D53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925" y="549320"/>
            <a:ext cx="5247955" cy="249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screenshot of a music player&#10;&#10;AI-generated content may be incorrect.">
            <a:extLst>
              <a:ext uri="{FF2B5EF4-FFF2-40B4-BE49-F238E27FC236}">
                <a16:creationId xmlns:a16="http://schemas.microsoft.com/office/drawing/2014/main" id="{0BDF82DD-5134-EA3C-D2C4-DB4E07B478F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605" y="2371687"/>
            <a:ext cx="5045635" cy="23885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AF97F3-9A4B-9E96-E8ED-AEC5216538AC}"/>
              </a:ext>
            </a:extLst>
          </p:cNvPr>
          <p:cNvSpPr txBox="1"/>
          <p:nvPr/>
        </p:nvSpPr>
        <p:spPr>
          <a:xfrm>
            <a:off x="268925" y="3110148"/>
            <a:ext cx="2529860" cy="733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результатів</a:t>
            </a:r>
          </a:p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прийняття рішень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868552-9EC7-E423-D14F-B20823F94B9A}"/>
              </a:ext>
            </a:extLst>
          </p:cNvPr>
          <p:cNvSpPr txBox="1"/>
          <p:nvPr/>
        </p:nvSpPr>
        <p:spPr>
          <a:xfrm>
            <a:off x="3642904" y="4650375"/>
            <a:ext cx="3403496" cy="401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Сторінка перегляду колекції</a:t>
            </a:r>
          </a:p>
        </p:txBody>
      </p:sp>
    </p:spTree>
    <p:extLst>
      <p:ext uri="{BB962C8B-B14F-4D97-AF65-F5344CB8AC3E}">
        <p14:creationId xmlns:p14="http://schemas.microsoft.com/office/powerpoint/2010/main" val="1090513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AD305F4B-1BAC-314E-0A5D-01F605399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98B99E9A-020A-81E9-B789-720D92521F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213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uk-UA" sz="3200" dirty="0"/>
              <a:t>Тестування.</a:t>
            </a:r>
            <a:r>
              <a:rPr lang="uk-UA" sz="3200" dirty="0">
                <a:solidFill>
                  <a:schemeClr val="dk1"/>
                </a:solidFill>
                <a:sym typeface="Economica"/>
              </a:rPr>
              <a:t> Навантажувальні тести</a:t>
            </a:r>
            <a:endParaRPr lang="uk-UA"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D489C305-8066-A1F3-B350-5FCF92ECBD4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3E22E2-7EC3-DE25-66DF-0708479647A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16</a:t>
            </a:fld>
            <a:endParaRPr lang="uk-UA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9A6387B-6AD6-9219-3305-32F5EBA0216D}"/>
              </a:ext>
            </a:extLst>
          </p:cNvPr>
          <p:cNvGrpSpPr/>
          <p:nvPr/>
        </p:nvGrpSpPr>
        <p:grpSpPr>
          <a:xfrm>
            <a:off x="1431261" y="670338"/>
            <a:ext cx="2828018" cy="4351509"/>
            <a:chOff x="2638787" y="670338"/>
            <a:chExt cx="2828018" cy="4351509"/>
          </a:xfrm>
        </p:grpSpPr>
        <p:pic>
          <p:nvPicPr>
            <p:cNvPr id="3" name="Picture 2" descr="A close-up of a white background&#10;&#10;AI-generated content may be incorrect.">
              <a:extLst>
                <a:ext uri="{FF2B5EF4-FFF2-40B4-BE49-F238E27FC236}">
                  <a16:creationId xmlns:a16="http://schemas.microsoft.com/office/drawing/2014/main" id="{5C9CEEFB-7407-EA8C-FCA1-777E56B27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r="57197"/>
            <a:stretch/>
          </p:blipFill>
          <p:spPr>
            <a:xfrm>
              <a:off x="2679646" y="670338"/>
              <a:ext cx="2746298" cy="381440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DAE5768-0F9B-3F81-0F8B-77A7848A1C1E}"/>
                </a:ext>
              </a:extLst>
            </p:cNvPr>
            <p:cNvSpPr txBox="1"/>
            <p:nvPr/>
          </p:nvSpPr>
          <p:spPr>
            <a:xfrm>
              <a:off x="2638787" y="4498627"/>
              <a:ext cx="28280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uk-UA" dirty="0"/>
                <a:t>Результати навантажувального</a:t>
              </a:r>
              <a:endParaRPr lang="en-US" dirty="0"/>
            </a:p>
            <a:p>
              <a:pPr algn="ctr"/>
              <a:r>
                <a:rPr lang="uk-UA" dirty="0"/>
                <a:t>тестування до оптимізації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8F0FFB-E193-D9F9-EC67-0DEE5C52859C}"/>
              </a:ext>
            </a:extLst>
          </p:cNvPr>
          <p:cNvGrpSpPr/>
          <p:nvPr/>
        </p:nvGrpSpPr>
        <p:grpSpPr>
          <a:xfrm>
            <a:off x="4693905" y="692304"/>
            <a:ext cx="3018835" cy="4307576"/>
            <a:chOff x="5901431" y="673417"/>
            <a:chExt cx="3018835" cy="4307576"/>
          </a:xfrm>
        </p:grpSpPr>
        <p:pic>
          <p:nvPicPr>
            <p:cNvPr id="9" name="Picture 8" descr="A black and white image of a person&#10;&#10;AI-generated content may be incorrect.">
              <a:extLst>
                <a:ext uri="{FF2B5EF4-FFF2-40B4-BE49-F238E27FC236}">
                  <a16:creationId xmlns:a16="http://schemas.microsoft.com/office/drawing/2014/main" id="{88601C19-705D-64AF-39B9-ABDC2C1A4C9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r="52081"/>
            <a:stretch/>
          </p:blipFill>
          <p:spPr>
            <a:xfrm>
              <a:off x="5901431" y="673417"/>
              <a:ext cx="3018835" cy="37966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BA0D61-0F3A-601D-27F9-3A69F7693CF5}"/>
                </a:ext>
              </a:extLst>
            </p:cNvPr>
            <p:cNvSpPr txBox="1"/>
            <p:nvPr/>
          </p:nvSpPr>
          <p:spPr>
            <a:xfrm>
              <a:off x="5996840" y="4457773"/>
              <a:ext cx="28280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uk-UA" dirty="0"/>
                <a:t>Результати навантажувального</a:t>
              </a:r>
              <a:endParaRPr lang="en-US" dirty="0"/>
            </a:p>
            <a:p>
              <a:pPr algn="ctr"/>
              <a:r>
                <a:rPr lang="uk-UA" dirty="0"/>
                <a:t>тестування після оптимізації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8135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07AED8B6-4BA1-354B-1A40-4FBE753F6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7EB41987-E31C-8BEC-B254-57ECF21121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8925" y="-446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uk-UA" sz="3200" dirty="0"/>
              <a:t>Тестування.</a:t>
            </a:r>
            <a:r>
              <a:rPr lang="uk-UA" sz="3200" dirty="0">
                <a:solidFill>
                  <a:schemeClr val="dk1"/>
                </a:solidFill>
                <a:sym typeface="Economica"/>
              </a:rPr>
              <a:t> Стрес тести</a:t>
            </a:r>
            <a:endParaRPr lang="uk-UA" sz="3200" dirty="0"/>
          </a:p>
        </p:txBody>
      </p:sp>
      <p:pic>
        <p:nvPicPr>
          <p:cNvPr id="122" name="Google Shape;122;p21">
            <a:extLst>
              <a:ext uri="{FF2B5EF4-FFF2-40B4-BE49-F238E27FC236}">
                <a16:creationId xmlns:a16="http://schemas.microsoft.com/office/drawing/2014/main" id="{2BA7EFB0-F38B-184B-949F-E573536F818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A1290C-07CB-F140-433A-E9F06DB7A620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17</a:t>
            </a:fld>
            <a:endParaRPr lang="uk-UA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C4B552C-ACA2-AC93-3F52-D7DCE8F8C4EC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79515" y="1037885"/>
            <a:ext cx="8984970" cy="2901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Сервер обробив сто тисяч GET-запитів із п’ятьмастами одночасними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клієнтами.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За результатами профілювання процесора стало відомо, що основне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навантаження припадає на криптографічні операції, зокрема на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виклики функцій хешування, що зайняли понад половину часу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виконання. Переважна частка часу витрачається на виклик методу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 err="1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GetMany</a:t>
            </a: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, який операції доступу до бази даних зі зв’язками.</a:t>
            </a:r>
          </a:p>
          <a:p>
            <a:pPr marL="457200" lvl="0" indent="-342900" defTabSz="914400" fontAlgn="base" latinLnBrk="0">
              <a:lnSpc>
                <a:spcPct val="115000"/>
              </a:lnSpc>
              <a:buClr>
                <a:schemeClr val="dk1"/>
              </a:buClr>
              <a:buSzPts val="1800"/>
              <a:buFontTx/>
              <a:buNone/>
              <a:tabLst/>
            </a:pPr>
            <a:r>
              <a:rPr lang="uk-UA" altLang="uk-UA" sz="2000" dirty="0">
                <a:solidFill>
                  <a:srgbClr val="0D0D0D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Economica"/>
              </a:rPr>
              <a:t>JSON-серіалізація й побудова DTO не становлять проблем. </a:t>
            </a:r>
          </a:p>
        </p:txBody>
      </p:sp>
    </p:spTree>
    <p:extLst>
      <p:ext uri="{BB962C8B-B14F-4D97-AF65-F5344CB8AC3E}">
        <p14:creationId xmlns:p14="http://schemas.microsoft.com/office/powerpoint/2010/main" val="4169258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sp>
        <p:nvSpPr>
          <p:cNvPr id="142" name="Google Shape;142;p24"/>
          <p:cNvSpPr txBox="1">
            <a:spLocks noGrp="1"/>
          </p:cNvSpPr>
          <p:nvPr>
            <p:ph type="body" idx="1"/>
          </p:nvPr>
        </p:nvSpPr>
        <p:spPr>
          <a:xfrm>
            <a:off x="268924" y="796012"/>
            <a:ext cx="8793367" cy="36235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Реалістичність: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Розроблене ПЗ створено з використанням технологій, які активно застосовуються у </a:t>
            </a:r>
            <a:r>
              <a:rPr lang="uk-UA" dirty="0" err="1">
                <a:solidFill>
                  <a:srgbClr val="0D0D0D"/>
                </a:solidFill>
                <a:highlight>
                  <a:srgbClr val="FFFFFF"/>
                </a:highlight>
              </a:rPr>
              <a:t>проєктах</a:t>
            </a: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 (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</a:rPr>
              <a:t>React, Golang, PostgreSQL).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Враховано практичні сценарії використання, зокрема автентифікацію, фільтрацію, створення та перегляд контенту.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ПЗ готове до використання в реальних умовах.</a:t>
            </a:r>
          </a:p>
          <a:p>
            <a:pPr>
              <a:buNone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Корисно для: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1800" dirty="0">
                <a:solidFill>
                  <a:srgbClr val="0D0D0D"/>
                </a:solidFill>
                <a:highlight>
                  <a:srgbClr val="FFFFFF"/>
                </a:highlight>
              </a:rPr>
              <a:t>Для меломанів та поціновувачів музичного контенту;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Артистів, які шукають вільну платформу для просування;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dirty="0">
                <a:solidFill>
                  <a:srgbClr val="0D0D0D"/>
                </a:solidFill>
                <a:highlight>
                  <a:srgbClr val="FFFFFF"/>
                </a:highlight>
              </a:rPr>
              <a:t>Людей, що прагнуть комунікації та майданчику для вираження думок.</a:t>
            </a:r>
            <a:endParaRPr lang="uk-UA" sz="1800" dirty="0"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5B94D8-63F6-7EAC-6461-2DB4B135596F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18</a:t>
            </a:fld>
            <a:endParaRPr lang="uk-UA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387154D7-159F-FF8B-59E2-1F0789741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>
            <a:extLst>
              <a:ext uri="{FF2B5EF4-FFF2-40B4-BE49-F238E27FC236}">
                <a16:creationId xmlns:a16="http://schemas.microsoft.com/office/drawing/2014/main" id="{1D2D48B6-44EE-BC3C-5E07-EBAEF3A43D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sp>
        <p:nvSpPr>
          <p:cNvPr id="142" name="Google Shape;142;p24">
            <a:extLst>
              <a:ext uri="{FF2B5EF4-FFF2-40B4-BE49-F238E27FC236}">
                <a16:creationId xmlns:a16="http://schemas.microsoft.com/office/drawing/2014/main" id="{E0A2A1D4-83B8-8139-648F-47674A2041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8924" y="1576264"/>
            <a:ext cx="8793367" cy="1990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sz="2000" dirty="0"/>
              <a:t>Майбутні напрямки розвитку: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000" dirty="0"/>
              <a:t>Додавання чат-бота для автоматичної відповіді/підтримки;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AI-</a:t>
            </a:r>
            <a:r>
              <a:rPr lang="uk-UA" sz="2000" dirty="0" err="1"/>
              <a:t>модерація</a:t>
            </a:r>
            <a:r>
              <a:rPr lang="uk-UA" sz="2000" dirty="0"/>
              <a:t> вмісту;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000" dirty="0"/>
              <a:t>Система рейтингу/реакцій на коментарі інших користувачів;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uk-UA" sz="2000" dirty="0"/>
              <a:t>Розширена аналітика: кількість публікацій, емоційний тон;</a:t>
            </a:r>
          </a:p>
        </p:txBody>
      </p:sp>
      <p:pic>
        <p:nvPicPr>
          <p:cNvPr id="143" name="Google Shape;143;p24">
            <a:extLst>
              <a:ext uri="{FF2B5EF4-FFF2-40B4-BE49-F238E27FC236}">
                <a16:creationId xmlns:a16="http://schemas.microsoft.com/office/drawing/2014/main" id="{08CC0818-0170-B67F-E1A0-B6D63DF38F8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2134A0-44D9-CFDF-2459-7AF6FC30E6B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19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48878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Мета роботи</a:t>
            </a:r>
            <a:endParaRPr sz="3200"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794976"/>
            <a:ext cx="8520600" cy="411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uk-UA" dirty="0"/>
              <a:t>Метою роботи було створення </a:t>
            </a:r>
            <a:r>
              <a:rPr lang="uk-UA" dirty="0" err="1"/>
              <a:t>вебсистеми</a:t>
            </a:r>
            <a:r>
              <a:rPr lang="uk-UA" dirty="0"/>
              <a:t> для керування колекціями музичних творів з можливостями активної комунікації між користувачами та механізмами колективного прийняття рішень для ранжування творів.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uk-UA" dirty="0"/>
              <a:t>Сучасні музичні платформи зосереджуються виключно на потоковому відтворенні, не надаючи інструментів для глибокої роботи з контентом. Відчувається брак соціальних функцій та систем оцінювання, що обмежує взаємодію між користувачами. Актуальність системи підтверджується потребою у платформах, які поєднують функціональність </a:t>
            </a:r>
            <a:r>
              <a:rPr lang="uk-UA" dirty="0" err="1"/>
              <a:t>медіаплеєрів</a:t>
            </a:r>
            <a:r>
              <a:rPr lang="uk-UA" dirty="0"/>
              <a:t> з елементами соціальних мереж.</a:t>
            </a:r>
            <a:endParaRPr dirty="0">
              <a:latin typeface="Economica" panose="020B060402020202020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45" y="4349037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3E68CA-DEF7-D32D-BFB6-7B402335F4C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2</a:t>
            </a:fld>
            <a:endParaRPr lang="uk-U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E76C0666-073E-376C-C524-240BAC7F7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>
            <a:extLst>
              <a:ext uri="{FF2B5EF4-FFF2-40B4-BE49-F238E27FC236}">
                <a16:creationId xmlns:a16="http://schemas.microsoft.com/office/drawing/2014/main" id="{F4E3BB41-192C-3CBE-7873-53B5FB0AB0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Загальний опис системи</a:t>
            </a:r>
            <a:endParaRPr sz="3200" dirty="0"/>
          </a:p>
        </p:txBody>
      </p:sp>
      <p:sp>
        <p:nvSpPr>
          <p:cNvPr id="72" name="Google Shape;72;p14">
            <a:extLst>
              <a:ext uri="{FF2B5EF4-FFF2-40B4-BE49-F238E27FC236}">
                <a16:creationId xmlns:a16="http://schemas.microsoft.com/office/drawing/2014/main" id="{05DA3C66-270B-0AD2-5E01-E63DC30A82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794976"/>
            <a:ext cx="8520600" cy="35540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-RU" sz="1800" dirty="0" err="1"/>
              <a:t>Вебсистема</a:t>
            </a:r>
            <a:r>
              <a:rPr lang="ru-RU" sz="1800" dirty="0"/>
              <a:t> для </a:t>
            </a:r>
            <a:r>
              <a:rPr lang="ru-RU" sz="1800" dirty="0" err="1"/>
              <a:t>керування</a:t>
            </a:r>
            <a:r>
              <a:rPr lang="ru-RU" sz="1800" dirty="0"/>
              <a:t> </a:t>
            </a:r>
            <a:r>
              <a:rPr lang="ru-RU" sz="1800" dirty="0" err="1"/>
              <a:t>колекціями</a:t>
            </a:r>
            <a:r>
              <a:rPr lang="ru-RU" sz="1800" dirty="0"/>
              <a:t> </a:t>
            </a:r>
            <a:r>
              <a:rPr lang="ru-RU" sz="1800" dirty="0" err="1"/>
              <a:t>музичних</a:t>
            </a:r>
            <a:r>
              <a:rPr lang="ru-RU" sz="1800" dirty="0"/>
              <a:t> </a:t>
            </a:r>
            <a:r>
              <a:rPr lang="ru-RU" sz="1800" dirty="0" err="1"/>
              <a:t>творів</a:t>
            </a:r>
            <a:r>
              <a:rPr lang="ru-RU" sz="1800" dirty="0"/>
              <a:t> та </a:t>
            </a:r>
            <a:r>
              <a:rPr lang="ru-RU" sz="1800" dirty="0" err="1"/>
              <a:t>їх</a:t>
            </a:r>
            <a:r>
              <a:rPr lang="ru-RU" sz="1800" dirty="0"/>
              <a:t> </a:t>
            </a:r>
            <a:r>
              <a:rPr lang="ru-RU" sz="1800" dirty="0" err="1"/>
              <a:t>прослуховування</a:t>
            </a:r>
            <a:r>
              <a:rPr lang="en-US" dirty="0"/>
              <a:t> — </a:t>
            </a:r>
            <a:r>
              <a:rPr lang="uk-UA" dirty="0"/>
              <a:t>це музична </a:t>
            </a:r>
            <a:r>
              <a:rPr lang="uk-UA" dirty="0" err="1"/>
              <a:t>вебплатформа</a:t>
            </a:r>
            <a:r>
              <a:rPr lang="uk-UA" dirty="0"/>
              <a:t>, що поєднує функціональність </a:t>
            </a:r>
            <a:r>
              <a:rPr lang="uk-UA" dirty="0" err="1"/>
              <a:t>аудіосервісу</a:t>
            </a:r>
            <a:r>
              <a:rPr lang="uk-UA" dirty="0"/>
              <a:t> та елементи соціальної взаємодії.</a:t>
            </a:r>
          </a:p>
          <a:p>
            <a:pPr marL="0" lvl="0" indent="0" rtl="0">
              <a:spcAft>
                <a:spcPts val="1200"/>
              </a:spcAft>
              <a:buNone/>
            </a:pPr>
            <a:r>
              <a:rPr lang="uk-UA" dirty="0"/>
              <a:t>На відміну від традиційних </a:t>
            </a:r>
            <a:r>
              <a:rPr lang="uk-UA" dirty="0" err="1"/>
              <a:t>стримінгових</a:t>
            </a:r>
            <a:r>
              <a:rPr lang="uk-UA" dirty="0"/>
              <a:t> сервісів, система</a:t>
            </a:r>
            <a:r>
              <a:rPr lang="en-US" dirty="0"/>
              <a:t> </a:t>
            </a:r>
            <a:r>
              <a:rPr lang="uk-UA" dirty="0"/>
              <a:t>зосереджується на комунікації між слухачами.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ru-RU" dirty="0" err="1"/>
              <a:t>Проєкт</a:t>
            </a:r>
            <a:r>
              <a:rPr lang="ru-RU" dirty="0"/>
              <a:t> </a:t>
            </a:r>
            <a:r>
              <a:rPr lang="ru-RU" dirty="0" err="1"/>
              <a:t>розроблений</a:t>
            </a:r>
            <a:r>
              <a:rPr lang="ru-RU" dirty="0"/>
              <a:t> </a:t>
            </a:r>
            <a:r>
              <a:rPr lang="ru-RU" dirty="0" err="1"/>
              <a:t>із</a:t>
            </a:r>
            <a:r>
              <a:rPr lang="ru-RU" dirty="0"/>
              <a:t> </a:t>
            </a:r>
            <a:r>
              <a:rPr lang="ru-RU" dirty="0" err="1"/>
              <a:t>використанням</a:t>
            </a:r>
            <a:r>
              <a:rPr lang="ru-RU" dirty="0"/>
              <a:t> </a:t>
            </a:r>
            <a:r>
              <a:rPr lang="ru-RU" dirty="0" err="1"/>
              <a:t>сучасного</a:t>
            </a:r>
            <a:r>
              <a:rPr lang="ru-RU" dirty="0"/>
              <a:t> </a:t>
            </a:r>
            <a:r>
              <a:rPr lang="ru-RU" dirty="0" err="1"/>
              <a:t>технологічного</a:t>
            </a:r>
            <a:r>
              <a:rPr lang="ru-RU" dirty="0"/>
              <a:t> стеку та </a:t>
            </a:r>
            <a:r>
              <a:rPr lang="ru-RU" dirty="0" err="1"/>
              <a:t>орієнтований</a:t>
            </a:r>
            <a:r>
              <a:rPr lang="ru-RU" dirty="0"/>
              <a:t> на </a:t>
            </a:r>
            <a:r>
              <a:rPr lang="ru-RU" dirty="0" err="1"/>
              <a:t>молодіжну</a:t>
            </a:r>
            <a:r>
              <a:rPr lang="ru-RU" dirty="0"/>
              <a:t> </a:t>
            </a:r>
            <a:r>
              <a:rPr lang="ru-RU" dirty="0" err="1"/>
              <a:t>аудиторію</a:t>
            </a:r>
            <a:endParaRPr lang="ru-RU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73" name="Google Shape;73;p14">
            <a:extLst>
              <a:ext uri="{FF2B5EF4-FFF2-40B4-BE49-F238E27FC236}">
                <a16:creationId xmlns:a16="http://schemas.microsoft.com/office/drawing/2014/main" id="{2146ADA3-B152-D5CB-4304-9CB9805F6CF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45" y="4349037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D8E4DE-3E8E-2AE4-F5B2-AE39CD20955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3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610565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4BA4B678-EA51-6D88-64FD-5AC7CBC85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>
            <a:extLst>
              <a:ext uri="{FF2B5EF4-FFF2-40B4-BE49-F238E27FC236}">
                <a16:creationId xmlns:a16="http://schemas.microsoft.com/office/drawing/2014/main" id="{6F551EF6-91BB-BD60-72B6-D5517B3523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Загальний опис системи</a:t>
            </a:r>
            <a:endParaRPr sz="3200" dirty="0"/>
          </a:p>
        </p:txBody>
      </p:sp>
      <p:pic>
        <p:nvPicPr>
          <p:cNvPr id="73" name="Google Shape;73;p14">
            <a:extLst>
              <a:ext uri="{FF2B5EF4-FFF2-40B4-BE49-F238E27FC236}">
                <a16:creationId xmlns:a16="http://schemas.microsoft.com/office/drawing/2014/main" id="{13D8D351-3990-185D-7FDA-459A3F4FFD6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45" y="4349037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A4570F-ED33-7246-DCCC-9D63A536764E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4</a:t>
            </a:fld>
            <a:endParaRPr lang="uk-U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5BCC55-6598-A70B-6243-EEED02386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42" y="1225225"/>
            <a:ext cx="4726816" cy="3354000"/>
          </a:xfrm>
        </p:spPr>
        <p:txBody>
          <a:bodyPr/>
          <a:lstStyle/>
          <a:p>
            <a:r>
              <a:rPr lang="uk-UA" dirty="0" err="1"/>
              <a:t>Вебзастосунок</a:t>
            </a:r>
            <a:r>
              <a:rPr lang="uk-UA" dirty="0"/>
              <a:t>.</a:t>
            </a:r>
            <a:endParaRPr lang="en-US" dirty="0"/>
          </a:p>
          <a:p>
            <a:r>
              <a:rPr lang="uk-UA" dirty="0"/>
              <a:t>Комунікація через протоколи </a:t>
            </a:r>
            <a:r>
              <a:rPr lang="en-US" dirty="0"/>
              <a:t>HTTP </a:t>
            </a:r>
            <a:r>
              <a:rPr lang="uk-UA" dirty="0"/>
              <a:t>та </a:t>
            </a:r>
            <a:r>
              <a:rPr lang="en-US" dirty="0"/>
              <a:t>WebSocket</a:t>
            </a:r>
            <a:r>
              <a:rPr lang="uk-UA" dirty="0"/>
              <a:t>.</a:t>
            </a:r>
          </a:p>
          <a:p>
            <a:r>
              <a:rPr lang="uk-UA" dirty="0"/>
              <a:t>СКБД</a:t>
            </a:r>
            <a:r>
              <a:rPr lang="en-US" dirty="0"/>
              <a:t> PostgreSQL </a:t>
            </a:r>
            <a:r>
              <a:rPr lang="uk-UA" dirty="0"/>
              <a:t>розміщена  на </a:t>
            </a:r>
            <a:r>
              <a:rPr lang="en-US" dirty="0"/>
              <a:t>Azure.</a:t>
            </a:r>
            <a:endParaRPr lang="uk-U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2D8382-3EA6-01DA-0614-DDDA92EC6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244" y="945482"/>
            <a:ext cx="4294022" cy="340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70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257640" y="855968"/>
            <a:ext cx="8520600" cy="15540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/>
              <a:t>Проаналізовані платформи: </a:t>
            </a:r>
          </a:p>
          <a:p>
            <a:pPr marL="114300" indent="0">
              <a:buNone/>
            </a:pPr>
            <a:r>
              <a:rPr lang="en-US" b="1" dirty="0"/>
              <a:t>YouTube Music</a:t>
            </a:r>
            <a:r>
              <a:rPr lang="en-US" dirty="0"/>
              <a:t> </a:t>
            </a:r>
            <a:r>
              <a:rPr lang="uk-UA" dirty="0"/>
              <a:t>має зручну систему рекомендацій і організації колекцій, але відсутня соціальна взаємодія (коментарі, приватне листування, профілі).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62475D-5E0B-A5AC-3922-2970FC56A64D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5</a:t>
            </a:fld>
            <a:endParaRPr lang="uk-UA" dirty="0"/>
          </a:p>
        </p:txBody>
      </p:sp>
      <p:pic>
        <p:nvPicPr>
          <p:cNvPr id="3" name="Picture 2" descr="A screenshot of a music album&#10;&#10;AI-generated content may be incorrect.">
            <a:extLst>
              <a:ext uri="{FF2B5EF4-FFF2-40B4-BE49-F238E27FC236}">
                <a16:creationId xmlns:a16="http://schemas.microsoft.com/office/drawing/2014/main" id="{67E7ACAE-0E7C-9BFF-8C77-3D6F47DC8E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9851" y="2092830"/>
            <a:ext cx="5035399" cy="28306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5CB5DDFA-8B7B-C7DE-4C42-5A591E2803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>
            <a:extLst>
              <a:ext uri="{FF2B5EF4-FFF2-40B4-BE49-F238E27FC236}">
                <a16:creationId xmlns:a16="http://schemas.microsoft.com/office/drawing/2014/main" id="{5B364571-1947-68BA-9FAE-F55B491DBE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>
            <a:extLst>
              <a:ext uri="{FF2B5EF4-FFF2-40B4-BE49-F238E27FC236}">
                <a16:creationId xmlns:a16="http://schemas.microsoft.com/office/drawing/2014/main" id="{E48A05B8-23BD-46F5-BC40-7C950A0715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7640" y="855968"/>
            <a:ext cx="8520600" cy="15075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/>
              <a:t>Проаналізовані платформи: </a:t>
            </a:r>
          </a:p>
          <a:p>
            <a:pPr marL="114300" indent="0">
              <a:buNone/>
            </a:pPr>
            <a:r>
              <a:rPr lang="en-US" b="1" dirty="0"/>
              <a:t>Amazon Music</a:t>
            </a:r>
            <a:r>
              <a:rPr lang="en-US" dirty="0"/>
              <a:t> </a:t>
            </a:r>
            <a:r>
              <a:rPr lang="uk-UA" dirty="0"/>
              <a:t>інтегрується з голосовими асистентами та підтримує локальне сховище, проте має обмежену персоналізацію і незручний інтерфейс.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0" name="Google Shape;80;p15">
            <a:extLst>
              <a:ext uri="{FF2B5EF4-FFF2-40B4-BE49-F238E27FC236}">
                <a16:creationId xmlns:a16="http://schemas.microsoft.com/office/drawing/2014/main" id="{C975AD04-484C-A850-6244-EDFB9E74FDA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F378532-E5E3-6A18-FB7A-CCBB8E81A3FC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6</a:t>
            </a:fld>
            <a:endParaRPr lang="uk-UA" dirty="0"/>
          </a:p>
        </p:txBody>
      </p:sp>
      <p:pic>
        <p:nvPicPr>
          <p:cNvPr id="3" name="Picture 2" descr="A screenshot of a music playlist&#10;&#10;AI-generated content may be incorrect.">
            <a:extLst>
              <a:ext uri="{FF2B5EF4-FFF2-40B4-BE49-F238E27FC236}">
                <a16:creationId xmlns:a16="http://schemas.microsoft.com/office/drawing/2014/main" id="{39E2C144-F2D1-9615-41BA-FD825C9CD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8372" y="2027858"/>
            <a:ext cx="5252601" cy="295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908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62624F66-4719-8CE2-9C92-809CBA139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>
            <a:extLst>
              <a:ext uri="{FF2B5EF4-FFF2-40B4-BE49-F238E27FC236}">
                <a16:creationId xmlns:a16="http://schemas.microsoft.com/office/drawing/2014/main" id="{F3F9E6FE-45EB-733D-ACFC-64F64E9007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>
            <a:extLst>
              <a:ext uri="{FF2B5EF4-FFF2-40B4-BE49-F238E27FC236}">
                <a16:creationId xmlns:a16="http://schemas.microsoft.com/office/drawing/2014/main" id="{1D41C96D-D2A0-591B-5893-08017B0C51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8925" y="699798"/>
            <a:ext cx="8520600" cy="14467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None/>
            </a:pPr>
            <a:r>
              <a:rPr lang="uk-UA" dirty="0"/>
              <a:t>Проаналізовані платформи: </a:t>
            </a:r>
          </a:p>
          <a:p>
            <a:pPr marL="114300" indent="0">
              <a:buNone/>
            </a:pPr>
            <a:r>
              <a:rPr lang="en-US" b="1" dirty="0"/>
              <a:t>SoundCloud</a:t>
            </a:r>
            <a:r>
              <a:rPr lang="en-US" dirty="0"/>
              <a:t> </a:t>
            </a:r>
            <a:r>
              <a:rPr lang="uk-UA" dirty="0"/>
              <a:t>вирізняється можливостями для незалежних виконавців, коментарями і приватними повідомленнями, але страждає від застарілого інтерфейсу та низької стабільності.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0" name="Google Shape;80;p15">
            <a:extLst>
              <a:ext uri="{FF2B5EF4-FFF2-40B4-BE49-F238E27FC236}">
                <a16:creationId xmlns:a16="http://schemas.microsoft.com/office/drawing/2014/main" id="{1E7ABA7D-3121-8A17-5176-BA77FCAE1BD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567A43-A597-F2FB-B90F-A97E383BB23C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7</a:t>
            </a:fld>
            <a:endParaRPr lang="uk-UA" dirty="0"/>
          </a:p>
        </p:txBody>
      </p:sp>
      <p:pic>
        <p:nvPicPr>
          <p:cNvPr id="3" name="Picture 2" descr="A screenshot of a music album&#10;&#10;AI-generated content may be incorrect.">
            <a:extLst>
              <a:ext uri="{FF2B5EF4-FFF2-40B4-BE49-F238E27FC236}">
                <a16:creationId xmlns:a16="http://schemas.microsoft.com/office/drawing/2014/main" id="{0959ED73-9F22-DA82-6F91-76C143117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7735" y="2146516"/>
            <a:ext cx="5022017" cy="27947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6311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>
          <a:extLst>
            <a:ext uri="{FF2B5EF4-FFF2-40B4-BE49-F238E27FC236}">
              <a16:creationId xmlns:a16="http://schemas.microsoft.com/office/drawing/2014/main" id="{24D6C751-8537-57BC-A13C-C34FD3CEB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>
            <a:extLst>
              <a:ext uri="{FF2B5EF4-FFF2-40B4-BE49-F238E27FC236}">
                <a16:creationId xmlns:a16="http://schemas.microsoft.com/office/drawing/2014/main" id="{C59E491C-F784-451F-48C2-426C025BDD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Аналіз проблеми (аналіз існуючих рішень) </a:t>
            </a:r>
            <a:endParaRPr sz="3200" dirty="0"/>
          </a:p>
        </p:txBody>
      </p:sp>
      <p:sp>
        <p:nvSpPr>
          <p:cNvPr id="79" name="Google Shape;79;p15">
            <a:extLst>
              <a:ext uri="{FF2B5EF4-FFF2-40B4-BE49-F238E27FC236}">
                <a16:creationId xmlns:a16="http://schemas.microsoft.com/office/drawing/2014/main" id="{5171A309-6434-C410-C8BC-545C3BBD1C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7640" y="1238473"/>
            <a:ext cx="8520600" cy="28231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49263" indent="-334963" algn="just">
              <a:spcAft>
                <a:spcPts val="1200"/>
              </a:spcAft>
              <a:buNone/>
            </a:pPr>
            <a:r>
              <a:rPr lang="uk-UA" dirty="0"/>
              <a:t>🔍</a:t>
            </a:r>
            <a:r>
              <a:rPr lang="uk-UA" b="1" dirty="0"/>
              <a:t>Виявлені прогалини</a:t>
            </a:r>
            <a:r>
              <a:rPr lang="uk-UA" dirty="0"/>
              <a:t>: низький рівень соціальної взаємодії, застарілий або незручний інтерфейс, нестабільна робота, відсутність профілів і приватного листування.</a:t>
            </a:r>
          </a:p>
          <a:p>
            <a:pPr marL="449263" indent="0" algn="just">
              <a:spcAft>
                <a:spcPts val="1200"/>
              </a:spcAft>
              <a:buNone/>
            </a:pPr>
            <a:r>
              <a:rPr lang="uk-UA" dirty="0"/>
              <a:t>Існує потреба у новому </a:t>
            </a:r>
            <a:r>
              <a:rPr lang="uk-UA" dirty="0" err="1"/>
              <a:t>вебзастосунку</a:t>
            </a:r>
            <a:r>
              <a:rPr lang="uk-UA" dirty="0"/>
              <a:t>, який поєднає переваги наявних платформ, але усуне їхні недоліки — з сучасним дизайном, стабільністю, розширеною соціальною функціональністю та персоналізацією.</a:t>
            </a:r>
            <a:endParaRPr dirty="0"/>
          </a:p>
        </p:txBody>
      </p:sp>
      <p:pic>
        <p:nvPicPr>
          <p:cNvPr id="80" name="Google Shape;80;p15">
            <a:extLst>
              <a:ext uri="{FF2B5EF4-FFF2-40B4-BE49-F238E27FC236}">
                <a16:creationId xmlns:a16="http://schemas.microsoft.com/office/drawing/2014/main" id="{A6CD98AD-5A88-3A8B-711F-A9C9E9F022F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3C6AAC-DA4D-4BF9-58C6-AF7269357AD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8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5462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-18627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Постановка задачі та опис системи</a:t>
            </a:r>
            <a:endParaRPr sz="320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688068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uk-UA" dirty="0"/>
              <a:t>У сучасних музичних платформах спостерігається низький рівень соціальної взаємодії, обмежена персоналізація та незручне керування </a:t>
            </a:r>
            <a:r>
              <a:rPr lang="uk-UA" dirty="0" err="1"/>
              <a:t>аудіоколекціями</a:t>
            </a:r>
            <a:r>
              <a:rPr lang="uk-UA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uk-UA" dirty="0"/>
              <a:t>Користувачі прагнуть не лише слухати музику, а й:</a:t>
            </a:r>
          </a:p>
          <a:p>
            <a:pPr marL="182563" indent="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dirty="0"/>
              <a:t>створювати власні тематичні добірки;</a:t>
            </a:r>
          </a:p>
          <a:p>
            <a:pPr marL="182563" indent="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dirty="0"/>
              <a:t>взаємодіяти з іншими слухачами;</a:t>
            </a:r>
          </a:p>
          <a:p>
            <a:pPr marL="182563" indent="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uk-UA" dirty="0"/>
              <a:t>швидко знаходити потрібні треки за різними критеріями.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ru-RU" b="1" dirty="0"/>
              <a:t>Проблема</a:t>
            </a:r>
            <a:r>
              <a:rPr lang="ru-RU" dirty="0"/>
              <a:t> — </a:t>
            </a:r>
            <a:r>
              <a:rPr lang="ru-RU" dirty="0" err="1"/>
              <a:t>відсутність</a:t>
            </a:r>
            <a:r>
              <a:rPr lang="ru-RU" dirty="0"/>
              <a:t> </a:t>
            </a:r>
            <a:r>
              <a:rPr lang="ru-RU" dirty="0" err="1"/>
              <a:t>універсальної</a:t>
            </a:r>
            <a:r>
              <a:rPr lang="ru-RU" dirty="0"/>
              <a:t> </a:t>
            </a:r>
            <a:r>
              <a:rPr lang="ru-RU" dirty="0" err="1"/>
              <a:t>платформи</a:t>
            </a:r>
            <a:r>
              <a:rPr lang="ru-RU" dirty="0"/>
              <a:t>, яка б </a:t>
            </a:r>
            <a:r>
              <a:rPr lang="ru-RU" dirty="0" err="1"/>
              <a:t>поєднувала</a:t>
            </a:r>
            <a:r>
              <a:rPr lang="ru-RU" dirty="0"/>
              <a:t> </a:t>
            </a:r>
            <a:r>
              <a:rPr lang="ru-RU" dirty="0" err="1"/>
              <a:t>всі</a:t>
            </a:r>
            <a:r>
              <a:rPr lang="ru-RU" dirty="0"/>
              <a:t> </a:t>
            </a:r>
            <a:r>
              <a:rPr lang="ru-RU" dirty="0" err="1"/>
              <a:t>ці</a:t>
            </a:r>
            <a:r>
              <a:rPr lang="ru-RU" dirty="0"/>
              <a:t> </a:t>
            </a:r>
            <a:r>
              <a:rPr lang="ru-RU" dirty="0" err="1"/>
              <a:t>функції</a:t>
            </a:r>
            <a:r>
              <a:rPr lang="ru-RU" dirty="0"/>
              <a:t> в одному </a:t>
            </a:r>
            <a:r>
              <a:rPr lang="ru-RU" dirty="0" err="1"/>
              <a:t>зручному</a:t>
            </a:r>
            <a:r>
              <a:rPr lang="ru-RU" dirty="0"/>
              <a:t> </a:t>
            </a:r>
            <a:r>
              <a:rPr lang="ru-RU" dirty="0" err="1"/>
              <a:t>сервісі</a:t>
            </a:r>
            <a:r>
              <a:rPr lang="ru-RU" dirty="0"/>
              <a:t>.</a:t>
            </a:r>
          </a:p>
          <a:p>
            <a:pPr marL="182563" indent="182563">
              <a:buFont typeface="Arial" panose="020B0604020202020204" pitchFamily="34" charset="0"/>
              <a:buChar char="•"/>
            </a:pPr>
            <a:endParaRPr lang="uk-UA" dirty="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3D9805-068E-FE7E-BC9A-0C410D68B73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9</a:t>
            </a:fld>
            <a:endParaRPr lang="uk-UA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Шаблон презентації кваліфікаційної роботи магістрів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Шаблон презентації кваліфікаційної роботи магістрів" id="{72E840FA-3155-46C9-BB37-701E4C9B1C67}" vid="{DC416FE5-D050-4603-AD75-8F49A0CCCB6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EE1076125083F641B0F21CE197E0181E" ma:contentTypeVersion="5" ma:contentTypeDescription="Створення нового документа." ma:contentTypeScope="" ma:versionID="37d3821ba96eb807f4c748704261efc1">
  <xsd:schema xmlns:xsd="http://www.w3.org/2001/XMLSchema" xmlns:xs="http://www.w3.org/2001/XMLSchema" xmlns:p="http://schemas.microsoft.com/office/2006/metadata/properties" xmlns:ns3="c9420a47-8af5-4266-a1f5-8365f64f773a" targetNamespace="http://schemas.microsoft.com/office/2006/metadata/properties" ma:root="true" ma:fieldsID="59bbd0b0303773682d7dcbace1d713dc" ns3:_="">
    <xsd:import namespace="c9420a47-8af5-4266-a1f5-8365f64f773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420a47-8af5-4266-a1f5-8365f64f773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вмісту"/>
        <xsd:element ref="dc:title" minOccurs="0" maxOccurs="1" ma:index="4" ma:displayName="Заголовок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c9420a47-8af5-4266-a1f5-8365f64f773a" xsi:nil="true"/>
  </documentManagement>
</p:properties>
</file>

<file path=customXml/itemProps1.xml><?xml version="1.0" encoding="utf-8"?>
<ds:datastoreItem xmlns:ds="http://schemas.openxmlformats.org/officeDocument/2006/customXml" ds:itemID="{2353EF00-271D-4B45-95FF-21FC50DFBD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420a47-8af5-4266-a1f5-8365f64f77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EAE0E54-CDE0-475F-9C8A-164C88FB9E6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614E006-7B7A-4CA0-A80F-313A457C740E}">
  <ds:schemaRefs>
    <ds:schemaRef ds:uri="http://schemas.microsoft.com/office/2006/metadata/properties"/>
    <ds:schemaRef ds:uri="http://purl.org/dc/dcmitype/"/>
    <ds:schemaRef ds:uri="http://purl.org/dc/elements/1.1/"/>
    <ds:schemaRef ds:uri="http://schemas.openxmlformats.org/package/2006/metadata/core-properties"/>
    <ds:schemaRef ds:uri="c9420a47-8af5-4266-a1f5-8365f64f773a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Шаблон_презентації_до_ККП_бакалавра_2025</Template>
  <TotalTime>213</TotalTime>
  <Words>792</Words>
  <Application>Microsoft Office PowerPoint</Application>
  <PresentationFormat>On-screen Show (16:9)</PresentationFormat>
  <Paragraphs>123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Economica</vt:lpstr>
      <vt:lpstr>Open Sans</vt:lpstr>
      <vt:lpstr>Arial</vt:lpstr>
      <vt:lpstr>Шаблон презентації кваліфікаційної роботи магістрів</vt:lpstr>
      <vt:lpstr>Вебсистема для керування колекціями музичних творів та їх прослуховування </vt:lpstr>
      <vt:lpstr>Мета роботи</vt:lpstr>
      <vt:lpstr>Загальний опис системи</vt:lpstr>
      <vt:lpstr>Загальний опис системи</vt:lpstr>
      <vt:lpstr>Аналіз проблеми (аналіз існуючих рішень) </vt:lpstr>
      <vt:lpstr>Аналіз проблеми (аналіз існуючих рішень) </vt:lpstr>
      <vt:lpstr>Аналіз проблеми (аналіз існуючих рішень) </vt:lpstr>
      <vt:lpstr>Аналіз проблеми (аналіз існуючих рішень) </vt:lpstr>
      <vt:lpstr>Постановка задачі та опис системи</vt:lpstr>
      <vt:lpstr>Архітектура створеного програмного забезпечення</vt:lpstr>
      <vt:lpstr>Опис програмного забезпечення, що було використано у дослідженні</vt:lpstr>
      <vt:lpstr>Дизайн системи</vt:lpstr>
      <vt:lpstr>Приклад реалізації</vt:lpstr>
      <vt:lpstr>Інтерфейс користувача </vt:lpstr>
      <vt:lpstr>Інтерфейс користувача </vt:lpstr>
      <vt:lpstr>Тестування. Навантажувальні тести</vt:lpstr>
      <vt:lpstr>Тестування. Стрес тести</vt:lpstr>
      <vt:lpstr>Підсумки </vt:lpstr>
      <vt:lpstr>Підсумки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Денис Шпак</dc:creator>
  <cp:lastModifiedBy>Денис Шпак</cp:lastModifiedBy>
  <cp:revision>34</cp:revision>
  <dcterms:created xsi:type="dcterms:W3CDTF">2025-06-01T18:55:04Z</dcterms:created>
  <dcterms:modified xsi:type="dcterms:W3CDTF">2025-06-06T10:07:39Z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0x010100EE1076125083F641B0F21CE197E0181E</vt:lpwstr>
  </property>
</Properties>
</file>